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40404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144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28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101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0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0" y="6857996"/>
                </a:lnTo>
                <a:lnTo>
                  <a:pt x="3006850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5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0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25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8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4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86098" y="778255"/>
            <a:ext cx="3256915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806" y="1507693"/>
            <a:ext cx="10362387" cy="141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40404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2646045" marR="5080" indent="-2633980">
              <a:lnSpc>
                <a:spcPts val="5190"/>
              </a:lnSpc>
              <a:spcBef>
                <a:spcPts val="750"/>
              </a:spcBef>
            </a:pPr>
            <a:r>
              <a:rPr spc="-35" dirty="0"/>
              <a:t>Patent, </a:t>
            </a:r>
            <a:r>
              <a:rPr spc="-55" dirty="0"/>
              <a:t>Trademark, </a:t>
            </a:r>
            <a:r>
              <a:rPr spc="-5" dirty="0"/>
              <a:t>Copyright  </a:t>
            </a:r>
            <a:r>
              <a:rPr spc="-25" dirty="0"/>
              <a:t>Protection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10853" y="6140907"/>
            <a:ext cx="857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90C225"/>
                </a:solidFill>
                <a:latin typeface="Trebuchet MS"/>
                <a:cs typeface="Trebuchet MS"/>
              </a:rPr>
              <a:t>1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24600" y="4267200"/>
            <a:ext cx="457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By:-</a:t>
            </a:r>
          </a:p>
          <a:p>
            <a:r>
              <a:rPr lang="en-US" sz="2800" dirty="0" err="1" smtClean="0"/>
              <a:t>Ashumani</a:t>
            </a:r>
            <a:r>
              <a:rPr lang="en-US" sz="2800" dirty="0" smtClean="0"/>
              <a:t> Bhatia</a:t>
            </a:r>
          </a:p>
          <a:p>
            <a:r>
              <a:rPr lang="en-US" sz="2800" dirty="0" err="1" smtClean="0"/>
              <a:t>Faculty,MBA</a:t>
            </a:r>
            <a:r>
              <a:rPr lang="en-US" sz="2800" dirty="0" smtClean="0"/>
              <a:t> </a:t>
            </a:r>
            <a:r>
              <a:rPr lang="en-US" sz="2800" dirty="0" err="1" smtClean="0"/>
              <a:t>Deptt</a:t>
            </a:r>
            <a:r>
              <a:rPr lang="en-US" sz="2800" dirty="0" smtClean="0"/>
              <a:t>.,</a:t>
            </a:r>
          </a:p>
          <a:p>
            <a:r>
              <a:rPr lang="en-US" sz="2800" dirty="0" smtClean="0"/>
              <a:t> </a:t>
            </a:r>
            <a:r>
              <a:rPr lang="en-US" sz="2800" dirty="0" smtClean="0"/>
              <a:t>HIMT, Rohtak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4564" y="632205"/>
            <a:ext cx="54813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TRADEMARK Filing </a:t>
            </a:r>
            <a:r>
              <a:rPr spc="-10" dirty="0"/>
              <a:t>Requirements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0" y="1463039"/>
            <a:ext cx="8322945" cy="4080510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1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Choose mark that is not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generic,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descriptive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or</a:t>
            </a:r>
            <a:r>
              <a:rPr sz="2400" spc="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similar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Name and address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24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applicant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Drawing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mark</a:t>
            </a:r>
            <a:endParaRPr sz="24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If already using mark –specimen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mark and dates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 first 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use anywhere and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first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use in</a:t>
            </a:r>
            <a:r>
              <a:rPr sz="24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commerce</a:t>
            </a:r>
            <a:endParaRPr sz="2400">
              <a:latin typeface="Trebuchet MS"/>
              <a:cs typeface="Trebuchet MS"/>
            </a:endParaRPr>
          </a:p>
          <a:p>
            <a:pPr marL="355600" marR="394335" indent="-3429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If not using mark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declaration that you intend to use  mark, and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upon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using mark, you must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file statement of 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use that includes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specimen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and dates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2400" spc="7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use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Government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filing</a:t>
            </a:r>
            <a:r>
              <a:rPr sz="24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fee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51417" y="6140907"/>
            <a:ext cx="144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90C225"/>
                </a:solidFill>
                <a:latin typeface="Trebuchet MS"/>
                <a:cs typeface="Trebuchet MS"/>
              </a:rPr>
              <a:t>10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39439" y="919987"/>
            <a:ext cx="31496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COPYRIGHT</a:t>
            </a:r>
            <a:r>
              <a:rPr spc="-114" dirty="0"/>
              <a:t> </a:t>
            </a:r>
            <a:r>
              <a:rPr spc="-10" dirty="0"/>
              <a:t>BASICS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10716" y="1739849"/>
            <a:ext cx="7571740" cy="5066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4577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Copyright protects “original works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authorship”  that are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fixed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in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tangible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form of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expression. 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Copyrightable works include the</a:t>
            </a:r>
            <a:r>
              <a:rPr sz="2400" spc="7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following: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1.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literary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works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(computer</a:t>
            </a:r>
            <a:r>
              <a:rPr sz="2400" spc="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programs)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2. musical works, including any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accompanying</a:t>
            </a:r>
            <a:r>
              <a:rPr sz="2400" spc="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words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3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dramatic works, including any</a:t>
            </a:r>
            <a:r>
              <a:rPr sz="2400" spc="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music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4.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pantomimes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and choreographic</a:t>
            </a:r>
            <a:r>
              <a:rPr sz="2400" spc="7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works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5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5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pictorial, graphic, and sculptural</a:t>
            </a:r>
            <a:r>
              <a:rPr sz="2400" spc="9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works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6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motion pictures and other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audiovisual</a:t>
            </a:r>
            <a:r>
              <a:rPr sz="2400" spc="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works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7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sound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recordings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8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architectural</a:t>
            </a:r>
            <a:r>
              <a:rPr sz="24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works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80589" y="919987"/>
            <a:ext cx="60693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COPYRIGHT </a:t>
            </a:r>
            <a:r>
              <a:rPr spc="-25" dirty="0"/>
              <a:t>REGISTRATION</a:t>
            </a:r>
            <a:r>
              <a:rPr spc="-95" dirty="0"/>
              <a:t> </a:t>
            </a:r>
            <a:r>
              <a:rPr spc="-5" dirty="0"/>
              <a:t>BENEFITS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10716" y="1739849"/>
            <a:ext cx="7609840" cy="3325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copyright is granted when work is</a:t>
            </a:r>
            <a:r>
              <a:rPr sz="2400" spc="-9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created.</a:t>
            </a:r>
            <a:endParaRPr sz="24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Federal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registration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adds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these</a:t>
            </a:r>
            <a:r>
              <a:rPr sz="2400" spc="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benefits:</a:t>
            </a:r>
            <a:endParaRPr sz="24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1005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Notice to defeat innocent</a:t>
            </a:r>
            <a:r>
              <a:rPr sz="2200" b="1" spc="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infringer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1005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Statutory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damages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if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made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within 3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months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2200" b="1" spc="17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Pub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Right to sue in</a:t>
            </a:r>
            <a:r>
              <a:rPr sz="2200" b="1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Court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Proof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that </a:t>
            </a:r>
            <a:r>
              <a:rPr sz="2200" b="1" spc="-15" dirty="0">
                <a:solidFill>
                  <a:srgbClr val="404040"/>
                </a:solidFill>
                <a:latin typeface="Trebuchet MS"/>
                <a:cs typeface="Trebuchet MS"/>
              </a:rPr>
              <a:t>registrant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is owner </a:t>
            </a:r>
            <a:r>
              <a:rPr sz="2200" b="1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2200" b="1" spc="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copyright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40" dirty="0">
                <a:solidFill>
                  <a:srgbClr val="404040"/>
                </a:solidFill>
                <a:latin typeface="Trebuchet MS"/>
                <a:cs typeface="Trebuchet MS"/>
              </a:rPr>
              <a:t>Valid</a:t>
            </a:r>
            <a:r>
              <a:rPr sz="2200" b="1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Copyright</a:t>
            </a:r>
            <a:endParaRPr sz="2200">
              <a:latin typeface="Trebuchet MS"/>
              <a:cs typeface="Trebuchet MS"/>
            </a:endParaRPr>
          </a:p>
          <a:p>
            <a:pPr marR="5080" algn="r">
              <a:lnSpc>
                <a:spcPct val="100000"/>
              </a:lnSpc>
              <a:spcBef>
                <a:spcPts val="1040"/>
              </a:spcBef>
            </a:pPr>
            <a:r>
              <a:rPr sz="800" spc="-5" dirty="0">
                <a:solidFill>
                  <a:srgbClr val="7E7E7E"/>
                </a:solidFill>
                <a:latin typeface="Trebuchet MS"/>
                <a:cs typeface="Trebuchet MS"/>
              </a:rPr>
              <a:t>12</a:t>
            </a:r>
            <a:endParaRPr sz="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92476" y="632205"/>
            <a:ext cx="53657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COPYRIGHT Filing</a:t>
            </a:r>
            <a:r>
              <a:rPr spc="-114" dirty="0"/>
              <a:t> </a:t>
            </a:r>
            <a:r>
              <a:rPr spc="-5" dirty="0"/>
              <a:t>Requirements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0" y="1463039"/>
            <a:ext cx="7686040" cy="2489200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1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Complete application</a:t>
            </a:r>
            <a:r>
              <a:rPr sz="24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form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Deposit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copy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your work in Copyright</a:t>
            </a:r>
            <a:r>
              <a:rPr sz="24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Office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Government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filing</a:t>
            </a:r>
            <a:r>
              <a:rPr sz="24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fee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41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Copyright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protection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term is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life of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author plus 70</a:t>
            </a:r>
            <a:r>
              <a:rPr sz="2400" spc="114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years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51417" y="6140907"/>
            <a:ext cx="144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90C225"/>
                </a:solidFill>
                <a:latin typeface="Trebuchet MS"/>
                <a:cs typeface="Trebuchet MS"/>
              </a:rPr>
              <a:t>13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COPYRIGHT</a:t>
            </a:r>
            <a:r>
              <a:rPr spc="-114" dirty="0"/>
              <a:t> </a:t>
            </a:r>
            <a:r>
              <a:rPr spc="-10" dirty="0"/>
              <a:t>NOTICE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13713" y="1171879"/>
            <a:ext cx="7261225" cy="553339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Use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Copyright</a:t>
            </a:r>
            <a:r>
              <a:rPr sz="24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notice: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Informs Public that work is protected by</a:t>
            </a:r>
            <a:r>
              <a:rPr sz="2400" spc="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copyright</a:t>
            </a:r>
            <a:endParaRPr sz="2400">
              <a:latin typeface="Trebuchet MS"/>
              <a:cs typeface="Trebuchet MS"/>
            </a:endParaRPr>
          </a:p>
          <a:p>
            <a:pPr marL="355600" marR="144145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Identifies copyright </a:t>
            </a:r>
            <a:r>
              <a:rPr sz="2400" spc="-60" dirty="0">
                <a:solidFill>
                  <a:srgbClr val="404040"/>
                </a:solidFill>
                <a:latin typeface="Trebuchet MS"/>
                <a:cs typeface="Trebuchet MS"/>
              </a:rPr>
              <a:t>owner,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and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shows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the year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  first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publication.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Protects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against innocent infringement</a:t>
            </a:r>
            <a:r>
              <a:rPr sz="24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defense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buClr>
                <a:srgbClr val="90C225"/>
              </a:buClr>
              <a:buFont typeface="Wingdings"/>
              <a:buChar char=""/>
            </a:pPr>
            <a:endParaRPr sz="2800">
              <a:latin typeface="Trebuchet MS"/>
              <a:cs typeface="Trebuchet MS"/>
            </a:endParaRPr>
          </a:p>
          <a:p>
            <a:pPr marL="347980" algn="ctr">
              <a:lnSpc>
                <a:spcPct val="100000"/>
              </a:lnSpc>
              <a:spcBef>
                <a:spcPts val="1635"/>
              </a:spcBef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FORM OF</a:t>
            </a: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NOTICE</a:t>
            </a:r>
            <a:endParaRPr sz="24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1005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The symbol © (the letter C in a circle), </a:t>
            </a:r>
            <a:r>
              <a:rPr sz="2200" b="1" dirty="0">
                <a:solidFill>
                  <a:srgbClr val="404040"/>
                </a:solidFill>
                <a:latin typeface="Trebuchet MS"/>
                <a:cs typeface="Trebuchet MS"/>
              </a:rPr>
              <a:t>or</a:t>
            </a:r>
            <a:r>
              <a:rPr sz="2200" b="1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endParaRPr sz="2200">
              <a:latin typeface="Trebuchet MS"/>
              <a:cs typeface="Trebuchet MS"/>
            </a:endParaRPr>
          </a:p>
          <a:p>
            <a:pPr marL="927100">
              <a:lnSpc>
                <a:spcPct val="100000"/>
              </a:lnSpc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word“Copyright” or</a:t>
            </a:r>
            <a:r>
              <a:rPr sz="2200" b="1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45" dirty="0">
                <a:solidFill>
                  <a:srgbClr val="404040"/>
                </a:solidFill>
                <a:latin typeface="Trebuchet MS"/>
                <a:cs typeface="Trebuchet MS"/>
              </a:rPr>
              <a:t>“Copr.”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545"/>
              <a:buAutoNum type="alphaUcPeriod" startAt="2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First Publication</a:t>
            </a:r>
            <a:r>
              <a:rPr sz="2200" b="1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60" dirty="0">
                <a:solidFill>
                  <a:srgbClr val="404040"/>
                </a:solidFill>
                <a:latin typeface="Trebuchet MS"/>
                <a:cs typeface="Trebuchet MS"/>
              </a:rPr>
              <a:t>Year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545"/>
              <a:buAutoNum type="alphaUcPeriod" startAt="2"/>
              <a:tabLst>
                <a:tab pos="926465" algn="l"/>
                <a:tab pos="927100" algn="l"/>
              </a:tabLst>
            </a:pP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Owner</a:t>
            </a:r>
            <a:r>
              <a:rPr sz="2200" b="1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Name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545"/>
              <a:tabLst>
                <a:tab pos="926465" algn="l"/>
                <a:tab pos="927100" algn="l"/>
              </a:tabLst>
            </a:pPr>
            <a:endParaRPr sz="2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6945" y="632205"/>
            <a:ext cx="54978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IP Agreements and</a:t>
            </a:r>
            <a:r>
              <a:rPr spc="-240" dirty="0"/>
              <a:t> </a:t>
            </a:r>
            <a:r>
              <a:rPr spc="-5" dirty="0"/>
              <a:t>Miscellaneous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0" y="2058162"/>
            <a:ext cx="3940810" cy="150431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5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Indemnification</a:t>
            </a:r>
            <a:r>
              <a:rPr sz="24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clauses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Nondisclosure</a:t>
            </a:r>
            <a:r>
              <a:rPr sz="24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agreements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5" dirty="0">
                <a:solidFill>
                  <a:srgbClr val="404040"/>
                </a:solidFill>
                <a:latin typeface="Trebuchet MS"/>
                <a:cs typeface="Trebuchet MS"/>
              </a:rPr>
              <a:t>Trade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secrets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51417" y="6140907"/>
            <a:ext cx="144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90C225"/>
                </a:solidFill>
                <a:latin typeface="Trebuchet MS"/>
                <a:cs typeface="Trebuchet MS"/>
              </a:rPr>
              <a:t>15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70146" y="919987"/>
            <a:ext cx="24885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80" dirty="0"/>
              <a:t>PATENT</a:t>
            </a:r>
            <a:r>
              <a:rPr spc="-145" dirty="0"/>
              <a:t> </a:t>
            </a:r>
            <a:r>
              <a:rPr spc="-10" dirty="0"/>
              <a:t>BASICS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10716" y="1739849"/>
            <a:ext cx="7501255" cy="4010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32765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patent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grants the right to </a:t>
            </a:r>
            <a:r>
              <a:rPr sz="2400" u="heavy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exclude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 others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from 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making,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using,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offering for sale, or selling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the 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invention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for 20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years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from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its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filing</a:t>
            </a:r>
            <a:r>
              <a:rPr sz="2400" spc="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date</a:t>
            </a:r>
            <a:endParaRPr sz="2400">
              <a:latin typeface="Trebuchet MS"/>
              <a:cs typeface="Trebuchet MS"/>
            </a:endParaRPr>
          </a:p>
          <a:p>
            <a:pPr marL="469900" indent="-4572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469265" algn="l"/>
                <a:tab pos="469900" algn="l"/>
              </a:tabLst>
            </a:pPr>
            <a:r>
              <a:rPr sz="2400" spc="-60" dirty="0">
                <a:solidFill>
                  <a:srgbClr val="404040"/>
                </a:solidFill>
                <a:latin typeface="Trebuchet MS"/>
                <a:cs typeface="Trebuchet MS"/>
              </a:rPr>
              <a:t>Types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2400" spc="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20" dirty="0">
                <a:solidFill>
                  <a:srgbClr val="404040"/>
                </a:solidFill>
                <a:latin typeface="Trebuchet MS"/>
                <a:cs typeface="Trebuchet MS"/>
              </a:rPr>
              <a:t>Patents</a:t>
            </a:r>
            <a:endParaRPr sz="2400">
              <a:latin typeface="Trebuchet MS"/>
              <a:cs typeface="Trebuchet MS"/>
            </a:endParaRPr>
          </a:p>
          <a:p>
            <a:pPr marL="927100" marR="907415" lvl="1" indent="-457200">
              <a:lnSpc>
                <a:spcPct val="100000"/>
              </a:lnSpc>
              <a:spcBef>
                <a:spcPts val="1020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dirty="0">
                <a:solidFill>
                  <a:srgbClr val="404040"/>
                </a:solidFill>
                <a:latin typeface="Trebuchet MS"/>
                <a:cs typeface="Trebuchet MS"/>
              </a:rPr>
              <a:t>Utility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patents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-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process, machine, article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of  manufacture, or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composition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22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matter</a:t>
            </a:r>
            <a:endParaRPr sz="2200">
              <a:latin typeface="Trebuchet MS"/>
              <a:cs typeface="Trebuchet MS"/>
            </a:endParaRPr>
          </a:p>
          <a:p>
            <a:pPr marL="927100" marR="5080" lvl="1" indent="-4572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Design patents - </a:t>
            </a:r>
            <a:r>
              <a:rPr sz="2200" u="heavy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ornamental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design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for an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article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of  manufacture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(15 years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from grant);</a:t>
            </a:r>
            <a:r>
              <a:rPr sz="22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endParaRPr sz="2200">
              <a:latin typeface="Trebuchet MS"/>
              <a:cs typeface="Trebuchet MS"/>
            </a:endParaRPr>
          </a:p>
          <a:p>
            <a:pPr marL="927100" marR="851535" lvl="1" indent="-4572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Plant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patents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-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asexually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reproduction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of any 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distinct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and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new variety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 plant.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41689" y="6349695"/>
            <a:ext cx="793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7E7E7E"/>
                </a:solidFill>
                <a:latin typeface="Trebuchet MS"/>
                <a:cs typeface="Trebuchet MS"/>
              </a:rPr>
              <a:t>2</a:t>
            </a:r>
            <a:endParaRPr sz="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91205" y="632205"/>
            <a:ext cx="43688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Patentable </a:t>
            </a:r>
            <a:r>
              <a:rPr spc="-10" dirty="0"/>
              <a:t>Subject</a:t>
            </a:r>
            <a:r>
              <a:rPr spc="25" dirty="0"/>
              <a:t> </a:t>
            </a:r>
            <a:r>
              <a:rPr spc="-10" dirty="0"/>
              <a:t>Matter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69721" y="1375917"/>
            <a:ext cx="8334375" cy="452247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5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Novel</a:t>
            </a:r>
            <a:endParaRPr sz="24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Non obviousness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(not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just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combination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elements 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A+B=AB,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but something new is created </a:t>
            </a:r>
            <a:r>
              <a:rPr sz="2400" spc="-40" dirty="0">
                <a:solidFill>
                  <a:srgbClr val="404040"/>
                </a:solidFill>
                <a:latin typeface="Trebuchet MS"/>
                <a:cs typeface="Trebuchet MS"/>
              </a:rPr>
              <a:t>Red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+</a:t>
            </a:r>
            <a:r>
              <a:rPr sz="2400" spc="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Blue=Purple)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Non obviousness</a:t>
            </a:r>
            <a:r>
              <a:rPr sz="24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evidence</a:t>
            </a:r>
            <a:endParaRPr sz="24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020"/>
              </a:spcBef>
              <a:buClr>
                <a:srgbClr val="90C225"/>
              </a:buClr>
              <a:buSzPct val="78947"/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Commercial</a:t>
            </a:r>
            <a:r>
              <a:rPr sz="19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success</a:t>
            </a:r>
            <a:endParaRPr sz="19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8947"/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Long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felt</a:t>
            </a:r>
            <a:r>
              <a:rPr sz="19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need</a:t>
            </a:r>
            <a:endParaRPr sz="19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8947"/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Failure of</a:t>
            </a:r>
            <a:r>
              <a:rPr sz="19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others</a:t>
            </a:r>
            <a:endParaRPr sz="19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8947"/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Copying </a:t>
            </a:r>
            <a:r>
              <a:rPr sz="19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9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Trebuchet MS"/>
                <a:cs typeface="Trebuchet MS"/>
              </a:rPr>
              <a:t>invention</a:t>
            </a:r>
            <a:endParaRPr sz="19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75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Application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filed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before public</a:t>
            </a:r>
            <a:r>
              <a:rPr sz="2400" spc="7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disclosure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No Abstract</a:t>
            </a:r>
            <a:r>
              <a:rPr sz="2400" spc="-1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idea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10853" y="6140907"/>
            <a:ext cx="857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90C225"/>
                </a:solidFill>
                <a:latin typeface="Trebuchet MS"/>
                <a:cs typeface="Trebuchet MS"/>
              </a:rPr>
              <a:t>3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1517" y="632205"/>
            <a:ext cx="394842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INVENTION</a:t>
            </a:r>
            <a:r>
              <a:rPr spc="-40" dirty="0"/>
              <a:t> </a:t>
            </a:r>
            <a:r>
              <a:rPr spc="-5" dirty="0"/>
              <a:t>DISCLOSURE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0" y="1527200"/>
            <a:ext cx="9314815" cy="431355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30"/>
              </a:spcBef>
              <a:buClr>
                <a:srgbClr val="90C225"/>
              </a:buClr>
              <a:buSzPct val="79545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200" spc="-20" dirty="0">
                <a:solidFill>
                  <a:srgbClr val="404040"/>
                </a:solidFill>
                <a:latin typeface="Trebuchet MS"/>
                <a:cs typeface="Trebuchet MS"/>
              </a:rPr>
              <a:t>Title,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date,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and purpose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22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invention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Clr>
                <a:srgbClr val="90C225"/>
              </a:buClr>
              <a:buSzPct val="79545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Detailed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description of the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invention (drawings,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formulas, flow</a:t>
            </a:r>
            <a:r>
              <a:rPr sz="2200" spc="1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charts)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740"/>
              </a:spcBef>
              <a:buClr>
                <a:srgbClr val="90C225"/>
              </a:buClr>
              <a:buSzPct val="79545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Advantages of the</a:t>
            </a:r>
            <a:r>
              <a:rPr sz="22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invention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Clr>
                <a:srgbClr val="90C225"/>
              </a:buClr>
              <a:buSzPct val="79545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200" spc="-20" dirty="0">
                <a:solidFill>
                  <a:srgbClr val="404040"/>
                </a:solidFill>
                <a:latin typeface="Trebuchet MS"/>
                <a:cs typeface="Trebuchet MS"/>
              </a:rPr>
              <a:t>Possible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alternative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embodiment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2200" spc="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invention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Clr>
                <a:srgbClr val="90C225"/>
              </a:buClr>
              <a:buSzPct val="79545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Invention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has been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funded by an </a:t>
            </a:r>
            <a:r>
              <a:rPr sz="2200" spc="-45" dirty="0">
                <a:solidFill>
                  <a:srgbClr val="404040"/>
                </a:solidFill>
                <a:latin typeface="Trebuchet MS"/>
                <a:cs typeface="Trebuchet MS"/>
              </a:rPr>
              <a:t>entity,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other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than </a:t>
            </a:r>
            <a:r>
              <a:rPr sz="2200" spc="-25" dirty="0">
                <a:solidFill>
                  <a:srgbClr val="404040"/>
                </a:solidFill>
                <a:latin typeface="Trebuchet MS"/>
                <a:cs typeface="Trebuchet MS"/>
              </a:rPr>
              <a:t>inventor’s</a:t>
            </a:r>
            <a:r>
              <a:rPr sz="2200" spc="1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employer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740"/>
              </a:spcBef>
              <a:buClr>
                <a:srgbClr val="90C225"/>
              </a:buClr>
              <a:buSzPct val="79545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Date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or future date of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public disclosure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22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invention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Clr>
                <a:srgbClr val="90C225"/>
              </a:buClr>
              <a:buSzPct val="79545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Identify technology related to</a:t>
            </a:r>
            <a:r>
              <a:rPr sz="22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invention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Clr>
                <a:srgbClr val="90C225"/>
              </a:buClr>
              <a:buSzPct val="79545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200" spc="-20" dirty="0">
                <a:solidFill>
                  <a:srgbClr val="404040"/>
                </a:solidFill>
                <a:latin typeface="Trebuchet MS"/>
                <a:cs typeface="Trebuchet MS"/>
              </a:rPr>
              <a:t>Potential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licensees competitors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who may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be interest in</a:t>
            </a:r>
            <a:r>
              <a:rPr sz="2200" spc="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invention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740"/>
              </a:spcBef>
              <a:buClr>
                <a:srgbClr val="90C225"/>
              </a:buClr>
              <a:buSzPct val="79545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Inventorship – must have contributed </a:t>
            </a:r>
            <a:r>
              <a:rPr sz="2200" dirty="0">
                <a:solidFill>
                  <a:srgbClr val="404040"/>
                </a:solidFill>
                <a:latin typeface="Trebuchet MS"/>
                <a:cs typeface="Trebuchet MS"/>
              </a:rPr>
              <a:t>to </a:t>
            </a: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at least one 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claim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Clr>
                <a:srgbClr val="90C225"/>
              </a:buClr>
              <a:buSzPct val="79545"/>
              <a:buFont typeface="Wingdings"/>
              <a:buChar char=""/>
              <a:tabLst>
                <a:tab pos="354965" algn="l"/>
                <a:tab pos="355600" algn="l"/>
                <a:tab pos="1338580" algn="l"/>
              </a:tabLst>
            </a:pPr>
            <a:r>
              <a:rPr sz="2200" spc="-5" dirty="0">
                <a:solidFill>
                  <a:srgbClr val="404040"/>
                </a:solidFill>
                <a:latin typeface="Trebuchet MS"/>
                <a:cs typeface="Trebuchet MS"/>
              </a:rPr>
              <a:t>Signed	</a:t>
            </a:r>
            <a:r>
              <a:rPr sz="2200" spc="-10" dirty="0">
                <a:solidFill>
                  <a:srgbClr val="404040"/>
                </a:solidFill>
                <a:latin typeface="Trebuchet MS"/>
                <a:cs typeface="Trebuchet MS"/>
              </a:rPr>
              <a:t>and witnessed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10853" y="6140907"/>
            <a:ext cx="857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90C225"/>
                </a:solidFill>
                <a:latin typeface="Trebuchet MS"/>
                <a:cs typeface="Trebuchet MS"/>
              </a:rPr>
              <a:t>4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05861" y="632205"/>
            <a:ext cx="45427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Patent </a:t>
            </a:r>
            <a:r>
              <a:rPr dirty="0"/>
              <a:t>Filing</a:t>
            </a:r>
            <a:r>
              <a:rPr spc="-60" dirty="0"/>
              <a:t> </a:t>
            </a:r>
            <a:r>
              <a:rPr spc="-5" dirty="0"/>
              <a:t>Requirements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0" y="1463039"/>
            <a:ext cx="8329295" cy="3348990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1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25" dirty="0">
                <a:solidFill>
                  <a:srgbClr val="404040"/>
                </a:solidFill>
                <a:latin typeface="Trebuchet MS"/>
                <a:cs typeface="Trebuchet MS"/>
              </a:rPr>
              <a:t>Review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patent application including</a:t>
            </a:r>
            <a:r>
              <a:rPr sz="2400" spc="9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claims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Make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sure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application is technically</a:t>
            </a:r>
            <a:r>
              <a:rPr sz="2400" spc="7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correct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Make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sure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that you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contribute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to at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least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one</a:t>
            </a:r>
            <a:r>
              <a:rPr sz="2400" spc="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claim</a:t>
            </a:r>
            <a:endParaRPr sz="24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Notify attorney if another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inventor contributed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to at least  one claim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25" dirty="0">
                <a:solidFill>
                  <a:srgbClr val="404040"/>
                </a:solidFill>
                <a:latin typeface="Trebuchet MS"/>
                <a:cs typeface="Trebuchet MS"/>
              </a:rPr>
              <a:t>Review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and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sign</a:t>
            </a:r>
            <a:r>
              <a:rPr sz="2400" spc="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declaration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05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25" dirty="0">
                <a:solidFill>
                  <a:srgbClr val="404040"/>
                </a:solidFill>
                <a:latin typeface="Trebuchet MS"/>
                <a:cs typeface="Trebuchet MS"/>
              </a:rPr>
              <a:t>Review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and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sign</a:t>
            </a:r>
            <a:r>
              <a:rPr sz="2400" spc="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assignment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10853" y="6140907"/>
            <a:ext cx="857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90C225"/>
                </a:solidFill>
                <a:latin typeface="Trebuchet MS"/>
                <a:cs typeface="Trebuchet MS"/>
              </a:rPr>
              <a:t>5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5650" y="243281"/>
            <a:ext cx="33616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Patent </a:t>
            </a:r>
            <a:r>
              <a:rPr spc="-5" dirty="0"/>
              <a:t>Infringement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29285" y="815755"/>
            <a:ext cx="9971405" cy="548830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75"/>
              </a:spcBef>
              <a:buClr>
                <a:srgbClr val="90C225"/>
              </a:buClr>
              <a:buSzPct val="80000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Unauthorized making, using,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offering for sale, or selling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any patented</a:t>
            </a:r>
            <a:r>
              <a:rPr sz="2000" spc="-1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invention</a:t>
            </a:r>
            <a:endParaRPr sz="20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015"/>
              </a:spcBef>
              <a:buClr>
                <a:srgbClr val="90C225"/>
              </a:buClr>
              <a:buSzPct val="78125"/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Example - </a:t>
            </a:r>
            <a:r>
              <a:rPr sz="1600" spc="-15" dirty="0">
                <a:solidFill>
                  <a:srgbClr val="404040"/>
                </a:solidFill>
                <a:latin typeface="Trebuchet MS"/>
                <a:cs typeface="Trebuchet MS"/>
              </a:rPr>
              <a:t>Patented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artificial joint has titanium and titanium carbide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combination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in its</a:t>
            </a:r>
            <a:r>
              <a:rPr sz="1600" spc="2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ceramic.</a:t>
            </a:r>
            <a:endParaRPr sz="16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8125"/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Supplier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copies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and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makes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and sells it to Hospital, who puts it into patient –all</a:t>
            </a:r>
            <a:r>
              <a:rPr sz="1600" spc="3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Infringers</a:t>
            </a:r>
            <a:endParaRPr sz="16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000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000" spc="-15" dirty="0">
                <a:solidFill>
                  <a:srgbClr val="404040"/>
                </a:solidFill>
                <a:latin typeface="Trebuchet MS"/>
                <a:cs typeface="Trebuchet MS"/>
              </a:rPr>
              <a:t>Remedies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for</a:t>
            </a:r>
            <a:r>
              <a:rPr sz="20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Infringement</a:t>
            </a:r>
            <a:endParaRPr sz="20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8125"/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Injunction to prevent the continuation of the</a:t>
            </a:r>
            <a:r>
              <a:rPr sz="1600" spc="1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infringement</a:t>
            </a:r>
            <a:endParaRPr sz="16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8125"/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Lost profits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that </a:t>
            </a:r>
            <a:r>
              <a:rPr sz="1600" spc="-15" dirty="0">
                <a:solidFill>
                  <a:srgbClr val="404040"/>
                </a:solidFill>
                <a:latin typeface="Trebuchet MS"/>
                <a:cs typeface="Trebuchet MS"/>
              </a:rPr>
              <a:t>Patentee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would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have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made but for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600" spc="2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infringement</a:t>
            </a:r>
            <a:endParaRPr sz="1600">
              <a:latin typeface="Trebuchet MS"/>
              <a:cs typeface="Trebuchet MS"/>
            </a:endParaRPr>
          </a:p>
          <a:p>
            <a:pPr marL="228600" marR="67310" lvl="2" indent="-228600" algn="r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8571"/>
              <a:buFont typeface="Arial"/>
              <a:buChar char="•"/>
              <a:tabLst>
                <a:tab pos="228600" algn="l"/>
                <a:tab pos="229235" algn="l"/>
              </a:tabLst>
            </a:pPr>
            <a:r>
              <a:rPr sz="1400" spc="-15" dirty="0">
                <a:solidFill>
                  <a:srgbClr val="404040"/>
                </a:solidFill>
                <a:latin typeface="Trebuchet MS"/>
                <a:cs typeface="Trebuchet MS"/>
              </a:rPr>
              <a:t>Patentee </a:t>
            </a:r>
            <a:r>
              <a:rPr sz="1400" spc="-5" dirty="0">
                <a:solidFill>
                  <a:srgbClr val="404040"/>
                </a:solidFill>
                <a:latin typeface="Trebuchet MS"/>
                <a:cs typeface="Trebuchet MS"/>
              </a:rPr>
              <a:t>must show demand </a:t>
            </a:r>
            <a:r>
              <a:rPr sz="1400" dirty="0">
                <a:solidFill>
                  <a:srgbClr val="404040"/>
                </a:solidFill>
                <a:latin typeface="Trebuchet MS"/>
                <a:cs typeface="Trebuchet MS"/>
              </a:rPr>
              <a:t>for </a:t>
            </a:r>
            <a:r>
              <a:rPr sz="1400" spc="-5" dirty="0">
                <a:solidFill>
                  <a:srgbClr val="404040"/>
                </a:solidFill>
                <a:latin typeface="Trebuchet MS"/>
                <a:cs typeface="Trebuchet MS"/>
              </a:rPr>
              <a:t>product along with manufacturing and marketing capability to meet</a:t>
            </a:r>
            <a:r>
              <a:rPr sz="14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Trebuchet MS"/>
                <a:cs typeface="Trebuchet MS"/>
              </a:rPr>
              <a:t>demand</a:t>
            </a:r>
            <a:endParaRPr sz="1400">
              <a:latin typeface="Trebuchet MS"/>
              <a:cs typeface="Trebuchet MS"/>
            </a:endParaRPr>
          </a:p>
          <a:p>
            <a:pPr marL="286385" marR="122555" lvl="1" indent="-286385" algn="r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8125"/>
              <a:buFont typeface="Arial"/>
              <a:buChar char="•"/>
              <a:tabLst>
                <a:tab pos="286385" algn="l"/>
                <a:tab pos="756920" algn="l"/>
              </a:tabLst>
            </a:pPr>
            <a:r>
              <a:rPr sz="1600" spc="-15" dirty="0">
                <a:solidFill>
                  <a:srgbClr val="404040"/>
                </a:solidFill>
                <a:latin typeface="Trebuchet MS"/>
                <a:cs typeface="Trebuchet MS"/>
              </a:rPr>
              <a:t>Reasonable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royalty rate – used when patent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product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is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not made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or sold (e.g. 25% of pretax</a:t>
            </a:r>
            <a:r>
              <a:rPr sz="1600" spc="3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profits)</a:t>
            </a:r>
            <a:endParaRPr sz="16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8125"/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Damages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can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be awarded up to triple the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amount for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intentional</a:t>
            </a:r>
            <a:r>
              <a:rPr sz="1600" spc="17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infringement</a:t>
            </a:r>
            <a:endParaRPr sz="16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8125"/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Attorney fees and other lawsuit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costs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sz="1600" spc="-15" dirty="0">
                <a:solidFill>
                  <a:srgbClr val="404040"/>
                </a:solidFill>
                <a:latin typeface="Trebuchet MS"/>
                <a:cs typeface="Trebuchet MS"/>
              </a:rPr>
              <a:t>Average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is $1.6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million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through the end of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discovery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600" spc="3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$2.8</a:t>
            </a:r>
            <a:endParaRPr sz="1600">
              <a:latin typeface="Trebuchet MS"/>
              <a:cs typeface="Trebuchet MS"/>
            </a:endParaRPr>
          </a:p>
          <a:p>
            <a:pPr marL="756285">
              <a:lnSpc>
                <a:spcPct val="100000"/>
              </a:lnSpc>
            </a:pPr>
            <a:r>
              <a:rPr sz="1600" spc="-10" dirty="0">
                <a:solidFill>
                  <a:srgbClr val="404040"/>
                </a:solidFill>
                <a:latin typeface="Trebuchet MS"/>
                <a:cs typeface="Trebuchet MS"/>
              </a:rPr>
              <a:t>million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through final</a:t>
            </a:r>
            <a:r>
              <a:rPr sz="1600" spc="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disposition</a:t>
            </a:r>
            <a:endParaRPr sz="16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000"/>
              <a:buFont typeface="Wingdings"/>
              <a:buChar char=""/>
              <a:tabLst>
                <a:tab pos="354965" algn="l"/>
                <a:tab pos="355600" algn="l"/>
                <a:tab pos="3627120" algn="l"/>
              </a:tabLst>
            </a:pP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Apple </a:t>
            </a:r>
            <a:r>
              <a:rPr sz="2000" spc="-135" dirty="0">
                <a:solidFill>
                  <a:srgbClr val="404040"/>
                </a:solidFill>
                <a:latin typeface="Trebuchet MS"/>
                <a:cs typeface="Trebuchet MS"/>
              </a:rPr>
              <a:t>v.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Samsung –</a:t>
            </a:r>
            <a:r>
              <a:rPr sz="2000" spc="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1 billion	damage</a:t>
            </a:r>
            <a:r>
              <a:rPr sz="20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award</a:t>
            </a:r>
            <a:endParaRPr sz="2000">
              <a:latin typeface="Trebuchet MS"/>
              <a:cs typeface="Trebuchet MS"/>
            </a:endParaRPr>
          </a:p>
          <a:p>
            <a:pPr marL="354965" marR="299085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000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Damages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begin when infringer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receives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actual notice </a:t>
            </a:r>
            <a:r>
              <a:rPr sz="2000" spc="-20" dirty="0">
                <a:solidFill>
                  <a:srgbClr val="404040"/>
                </a:solidFill>
                <a:latin typeface="Trebuchet MS"/>
                <a:cs typeface="Trebuchet MS"/>
              </a:rPr>
              <a:t>(Patent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marking on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product,  infringement </a:t>
            </a:r>
            <a:r>
              <a:rPr sz="2000" spc="-45" dirty="0">
                <a:solidFill>
                  <a:srgbClr val="404040"/>
                </a:solidFill>
                <a:latin typeface="Trebuchet MS"/>
                <a:cs typeface="Trebuchet MS"/>
              </a:rPr>
              <a:t>letter,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or filing of </a:t>
            </a:r>
            <a:r>
              <a:rPr sz="2000" spc="-5" dirty="0">
                <a:solidFill>
                  <a:srgbClr val="404040"/>
                </a:solidFill>
                <a:latin typeface="Trebuchet MS"/>
                <a:cs typeface="Trebuchet MS"/>
              </a:rPr>
              <a:t>infringement</a:t>
            </a:r>
            <a:r>
              <a:rPr sz="2000" spc="-114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404040"/>
                </a:solidFill>
                <a:latin typeface="Trebuchet MS"/>
                <a:cs typeface="Trebuchet MS"/>
              </a:rPr>
              <a:t>lawsuit)</a:t>
            </a:r>
            <a:endParaRPr sz="2000">
              <a:latin typeface="Trebuchet MS"/>
              <a:cs typeface="Trebuchet MS"/>
            </a:endParaRPr>
          </a:p>
          <a:p>
            <a:pPr marR="1108710" algn="r">
              <a:lnSpc>
                <a:spcPct val="100000"/>
              </a:lnSpc>
              <a:spcBef>
                <a:spcPts val="615"/>
              </a:spcBef>
            </a:pPr>
            <a:r>
              <a:rPr sz="900" dirty="0">
                <a:solidFill>
                  <a:srgbClr val="90C225"/>
                </a:solidFill>
                <a:latin typeface="Trebuchet MS"/>
                <a:cs typeface="Trebuchet MS"/>
              </a:rPr>
              <a:t>6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26485" y="632205"/>
            <a:ext cx="369760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Avoiding</a:t>
            </a:r>
            <a:r>
              <a:rPr spc="-75" dirty="0"/>
              <a:t> </a:t>
            </a:r>
            <a:r>
              <a:rPr spc="-5" dirty="0"/>
              <a:t>Infringement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0" y="1375917"/>
            <a:ext cx="8089900" cy="481203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5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Clear </a:t>
            </a:r>
            <a:r>
              <a:rPr sz="2400" spc="-20" dirty="0">
                <a:solidFill>
                  <a:srgbClr val="404040"/>
                </a:solidFill>
                <a:latin typeface="Trebuchet MS"/>
                <a:cs typeface="Trebuchet MS"/>
              </a:rPr>
              <a:t>Product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24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20" dirty="0">
                <a:solidFill>
                  <a:srgbClr val="404040"/>
                </a:solidFill>
                <a:latin typeface="Trebuchet MS"/>
                <a:cs typeface="Trebuchet MS"/>
              </a:rPr>
              <a:t>Patents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File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patent to protect your</a:t>
            </a:r>
            <a:r>
              <a:rPr sz="24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invention</a:t>
            </a:r>
            <a:endParaRPr sz="2400">
              <a:latin typeface="Trebuchet MS"/>
              <a:cs typeface="Trebuchet MS"/>
            </a:endParaRPr>
          </a:p>
          <a:p>
            <a:pPr marL="355600" marR="102108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Invalidate </a:t>
            </a:r>
            <a:r>
              <a:rPr sz="2400" spc="-25" dirty="0">
                <a:solidFill>
                  <a:srgbClr val="404040"/>
                </a:solidFill>
                <a:latin typeface="Trebuchet MS"/>
                <a:cs typeface="Trebuchet MS"/>
              </a:rPr>
              <a:t>Patent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(found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similar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earlier patent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or 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publication)</a:t>
            </a:r>
            <a:endParaRPr sz="2400">
              <a:latin typeface="Trebuchet MS"/>
              <a:cs typeface="Trebuchet MS"/>
            </a:endParaRPr>
          </a:p>
          <a:p>
            <a:pPr marL="355600" marR="113664" indent="-3429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Design around </a:t>
            </a:r>
            <a:r>
              <a:rPr sz="2400" spc="-25" dirty="0">
                <a:solidFill>
                  <a:srgbClr val="404040"/>
                </a:solidFill>
                <a:latin typeface="Trebuchet MS"/>
                <a:cs typeface="Trebuchet MS"/>
              </a:rPr>
              <a:t>Patent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(e.g. artificial joint patent claims  that ceramic material includes alumina.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One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design 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around solution is to use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silica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in place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2400" spc="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alumina)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Buy patented</a:t>
            </a:r>
            <a:r>
              <a:rPr sz="24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product</a:t>
            </a:r>
            <a:endParaRPr sz="24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Submit Inequitable conduct to invalidate </a:t>
            </a:r>
            <a:r>
              <a:rPr sz="2400" spc="-20" dirty="0">
                <a:solidFill>
                  <a:srgbClr val="404040"/>
                </a:solidFill>
                <a:latin typeface="Trebuchet MS"/>
                <a:cs typeface="Trebuchet MS"/>
              </a:rPr>
              <a:t>Patent–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(wrong  inventorship,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failed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to disclose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relevant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prior patent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or 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publication)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10853" y="6140907"/>
            <a:ext cx="857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90C225"/>
                </a:solidFill>
                <a:latin typeface="Trebuchet MS"/>
                <a:cs typeface="Trebuchet MS"/>
              </a:rPr>
              <a:t>7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81527" y="919987"/>
            <a:ext cx="32651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TRADEMARK</a:t>
            </a:r>
            <a:r>
              <a:rPr spc="-70" dirty="0"/>
              <a:t> </a:t>
            </a:r>
            <a:r>
              <a:rPr spc="-5" dirty="0"/>
              <a:t>BASICS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10716" y="1739849"/>
            <a:ext cx="7552055" cy="4070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trademark is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word, slogan, symbol, design,  sound, touch,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smell or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combination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these  elements, which identifies and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distinguishes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the  goods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or services of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one party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from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others. Can  exclude others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from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using your trademark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on similar 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goods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or services. </a:t>
            </a:r>
            <a:r>
              <a:rPr sz="2400" spc="-30" dirty="0">
                <a:solidFill>
                  <a:srgbClr val="404040"/>
                </a:solidFill>
                <a:latin typeface="Trebuchet MS"/>
                <a:cs typeface="Trebuchet MS"/>
              </a:rPr>
              <a:t>Trademark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 examples:</a:t>
            </a:r>
            <a:endParaRPr sz="24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15" dirty="0">
                <a:solidFill>
                  <a:srgbClr val="404040"/>
                </a:solidFill>
                <a:latin typeface="Trebuchet MS"/>
                <a:cs typeface="Trebuchet MS"/>
              </a:rPr>
              <a:t>Word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mark:</a:t>
            </a:r>
            <a:r>
              <a:rPr sz="2200" b="1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IBM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Slogan: Don’t Leave Home Without</a:t>
            </a:r>
            <a:r>
              <a:rPr sz="2200" b="1" spc="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It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Design: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Shape (3D mark):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Coke</a:t>
            </a:r>
            <a:r>
              <a:rPr sz="2200" b="1" spc="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bottle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41689" y="6410655"/>
            <a:ext cx="793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7E7E7E"/>
                </a:solidFill>
                <a:latin typeface="Trebuchet MS"/>
                <a:cs typeface="Trebuchet MS"/>
              </a:rPr>
              <a:t>8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81171" y="5015484"/>
            <a:ext cx="362712" cy="3627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456578" y="5196840"/>
            <a:ext cx="402450" cy="7940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154" y="919987"/>
            <a:ext cx="61849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TRADEMARK </a:t>
            </a:r>
            <a:r>
              <a:rPr spc="-25" dirty="0"/>
              <a:t>REGISTRATION</a:t>
            </a:r>
            <a:r>
              <a:rPr spc="-35" dirty="0"/>
              <a:t> </a:t>
            </a:r>
            <a:r>
              <a:rPr spc="-5" dirty="0"/>
              <a:t>BENEFITS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10716" y="1739849"/>
            <a:ext cx="7494270" cy="3801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2400" spc="-35" dirty="0">
                <a:solidFill>
                  <a:srgbClr val="404040"/>
                </a:solidFill>
                <a:latin typeface="Trebuchet MS"/>
                <a:cs typeface="Trebuchet MS"/>
              </a:rPr>
              <a:t>Trademark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rights granted when you use</a:t>
            </a:r>
            <a:r>
              <a:rPr sz="2400" spc="-10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mark.</a:t>
            </a:r>
            <a:endParaRPr sz="24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Federal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registration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adds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these</a:t>
            </a:r>
            <a:r>
              <a:rPr sz="2400" spc="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benefits:</a:t>
            </a:r>
            <a:endParaRPr sz="24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1005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Nationwide use as </a:t>
            </a:r>
            <a:r>
              <a:rPr sz="2200" b="1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filing</a:t>
            </a:r>
            <a:r>
              <a:rPr sz="2200" b="1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date</a:t>
            </a:r>
            <a:endParaRPr sz="2200">
              <a:latin typeface="Trebuchet MS"/>
              <a:cs typeface="Trebuchet MS"/>
            </a:endParaRPr>
          </a:p>
          <a:p>
            <a:pPr marL="927100" marR="387350" lvl="1" indent="-457200">
              <a:lnSpc>
                <a:spcPct val="100000"/>
              </a:lnSpc>
              <a:spcBef>
                <a:spcPts val="1005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Incontestable after five years - no likelihood of  confusion or descriptiveness</a:t>
            </a:r>
            <a:r>
              <a:rPr sz="2200" b="1" spc="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challenges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Proof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that </a:t>
            </a:r>
            <a:r>
              <a:rPr sz="2200" b="1" spc="-15" dirty="0">
                <a:solidFill>
                  <a:srgbClr val="404040"/>
                </a:solidFill>
                <a:latin typeface="Trebuchet MS"/>
                <a:cs typeface="Trebuchet MS"/>
              </a:rPr>
              <a:t>registrant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is owner </a:t>
            </a:r>
            <a:r>
              <a:rPr sz="2200" b="1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2200" b="1" spc="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mark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79545"/>
              <a:buAutoNum type="alphaUcPeriod"/>
              <a:tabLst>
                <a:tab pos="926465" algn="l"/>
                <a:tab pos="927100" algn="l"/>
              </a:tabLst>
            </a:pP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Constructive notice and </a:t>
            </a:r>
            <a:r>
              <a:rPr sz="2200" b="1" spc="-10" dirty="0">
                <a:solidFill>
                  <a:srgbClr val="404040"/>
                </a:solidFill>
                <a:latin typeface="Trebuchet MS"/>
                <a:cs typeface="Trebuchet MS"/>
              </a:rPr>
              <a:t>right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to sue in </a:t>
            </a:r>
            <a:r>
              <a:rPr sz="2200" b="1" spc="-30" dirty="0">
                <a:solidFill>
                  <a:srgbClr val="404040"/>
                </a:solidFill>
                <a:latin typeface="Trebuchet MS"/>
                <a:cs typeface="Trebuchet MS"/>
              </a:rPr>
              <a:t>Fed.</a:t>
            </a:r>
            <a:r>
              <a:rPr sz="2200" b="1" spc="8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404040"/>
                </a:solidFill>
                <a:latin typeface="Trebuchet MS"/>
                <a:cs typeface="Trebuchet MS"/>
              </a:rPr>
              <a:t>Court</a:t>
            </a:r>
            <a:endParaRPr sz="2200">
              <a:latin typeface="Trebuchet MS"/>
              <a:cs typeface="Trebuchet MS"/>
            </a:endParaRPr>
          </a:p>
          <a:p>
            <a:pPr marL="927100" lvl="1" indent="-4572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79166"/>
              <a:buAutoNum type="alphaUcPeriod"/>
              <a:tabLst>
                <a:tab pos="926465" algn="l"/>
                <a:tab pos="927100" algn="l"/>
              </a:tabLst>
            </a:pP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Bar </a:t>
            </a:r>
            <a:r>
              <a:rPr sz="2400" b="1" spc="-10" dirty="0">
                <a:solidFill>
                  <a:srgbClr val="404040"/>
                </a:solidFill>
                <a:latin typeface="Trebuchet MS"/>
                <a:cs typeface="Trebuchet MS"/>
              </a:rPr>
              <a:t>registration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of </a:t>
            </a: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another confusingly</a:t>
            </a:r>
            <a:r>
              <a:rPr sz="24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similar</a:t>
            </a:r>
            <a:endParaRPr sz="2400">
              <a:latin typeface="Trebuchet MS"/>
              <a:cs typeface="Trebuchet MS"/>
            </a:endParaRPr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mark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41689" y="5648655"/>
            <a:ext cx="793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7E7E7E"/>
                </a:solidFill>
                <a:latin typeface="Trebuchet MS"/>
                <a:cs typeface="Trebuchet MS"/>
              </a:rPr>
              <a:t>9</a:t>
            </a:r>
            <a:endParaRPr sz="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9C93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929</Words>
  <Application>Microsoft Office PowerPoint</Application>
  <PresentationFormat>Custom</PresentationFormat>
  <Paragraphs>134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PATENT BASICS</vt:lpstr>
      <vt:lpstr>Patentable Subject Matter</vt:lpstr>
      <vt:lpstr>INVENTION DISCLOSURE</vt:lpstr>
      <vt:lpstr>Patent Filing Requirements</vt:lpstr>
      <vt:lpstr>Patent Infringement</vt:lpstr>
      <vt:lpstr>Avoiding Infringement</vt:lpstr>
      <vt:lpstr>TRADEMARK BASICS</vt:lpstr>
      <vt:lpstr>TRADEMARK REGISTRATION BENEFITS</vt:lpstr>
      <vt:lpstr>TRADEMARK Filing Requirements</vt:lpstr>
      <vt:lpstr>COPYRIGHT BASICS</vt:lpstr>
      <vt:lpstr>COPYRIGHT REGISTRATION BENEFITS</vt:lpstr>
      <vt:lpstr>COPYRIGHT Filing Requirements</vt:lpstr>
      <vt:lpstr>COPYRIGHT NOTICE</vt:lpstr>
      <vt:lpstr>IP Agreements and Miscellaneous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AmIt</dc:creator>
  <cp:lastModifiedBy>AmIt</cp:lastModifiedBy>
  <cp:revision>2</cp:revision>
  <dcterms:created xsi:type="dcterms:W3CDTF">2020-04-01T05:41:21Z</dcterms:created>
  <dcterms:modified xsi:type="dcterms:W3CDTF">2020-04-01T06:15:39Z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2017-02-25T00:00:00Z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2020-04-01T00:00:00Z</vt:filetime>
  </property>
</Properties>
</file>